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de5c478ae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de5c478ae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de5c478a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cde5c478ae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de5c478ae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cde5c478ae_2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de5c478ae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de5c478ae_2_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e29922a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ce29922a9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de5c478ae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cde5c478ae_2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de5c478ae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cde5c478ae_2_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e29922a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ce29922a94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hyperlink" Target="https://doi.org/10.1109/TAFFC.2014.233624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doi.org/10.1371/journal.pone.019639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://kahlan.eps.surrey.ac.uk/savee/Databas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051300" y="-132125"/>
            <a:ext cx="8368533" cy="5408164"/>
          </a:xfrm>
          <a:custGeom>
            <a:rect b="b" l="l" r="r" t="t"/>
            <a:pathLst>
              <a:path extrusionOk="0" h="15342310" w="16737065">
                <a:moveTo>
                  <a:pt x="0" y="0"/>
                </a:moveTo>
                <a:lnTo>
                  <a:pt x="16737066" y="0"/>
                </a:lnTo>
                <a:lnTo>
                  <a:pt x="16737066" y="15342310"/>
                </a:lnTo>
                <a:lnTo>
                  <a:pt x="0" y="1534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2051300" y="-84049"/>
            <a:ext cx="8177976" cy="4566275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2342975" y="1217988"/>
            <a:ext cx="7426556" cy="3838929"/>
          </a:xfrm>
          <a:custGeom>
            <a:rect b="b" l="l" r="r" t="t"/>
            <a:pathLst>
              <a:path extrusionOk="0" h="15355717" w="18003772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 txBox="1"/>
          <p:nvPr/>
        </p:nvSpPr>
        <p:spPr>
          <a:xfrm>
            <a:off x="527575" y="385450"/>
            <a:ext cx="260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Research Project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449775" y="875425"/>
            <a:ext cx="75057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Title: Emotion Recognition From Human Speeches: Introducing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Three-Stage Pipeline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449775" y="1935075"/>
            <a:ext cx="35970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By: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20301326 Sartaj Emon Prattoy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20301367 Awon Bin Kamrul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20301305 MD Rishat Sheakh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449775" y="3805125"/>
            <a:ext cx="56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CSE424</a:t>
            </a:r>
            <a:b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-1, Group 26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26"/>
          <p:cNvSpPr/>
          <p:nvPr/>
        </p:nvSpPr>
        <p:spPr>
          <a:xfrm>
            <a:off x="4250950" y="4068277"/>
            <a:ext cx="4622531" cy="1150572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26"/>
          <p:cNvSpPr txBox="1"/>
          <p:nvPr/>
        </p:nvSpPr>
        <p:spPr>
          <a:xfrm>
            <a:off x="624250" y="1142625"/>
            <a:ext cx="7875600" cy="278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Today, we'll dive into the intriguing world of understanding emotions conveyed through human speech. We'll unveil a sophisticated three-stage pipeline that revolutionizes how we interpret and analyze vocal expressions.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the fascinating realm of emotion recognition through human speech, unveiling a sophisticated three-stage pipeline.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our digitized world, understanding emotions through speech holds profound significance for communication technology and human psychology.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research revolutionizes how we decipher vocal expressions, paving the way for advancements in human-computer interaction and mental health assessment.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381025" y="3894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3620725" y="31334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-23262" y="48275"/>
            <a:ext cx="9159333" cy="5046936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27"/>
          <p:cNvSpPr txBox="1"/>
          <p:nvPr/>
        </p:nvSpPr>
        <p:spPr>
          <a:xfrm>
            <a:off x="354000" y="196150"/>
            <a:ext cx="84360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Automatic Speech Emotion Recognition Using Support Vector Machine 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338400" y="2971488"/>
            <a:ext cx="8436000" cy="2051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paper the effectiveness of multimodal emotion recognition systems by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speech and facial information.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Methodologies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included  transfer learning techniques, fine-tuning CNN-14 for speech emotion recognition, STN for facial emotion recognition.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Achieves an 80.08% accuracy on the RAVDESS dataset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include potential challenges in generalizability, diverse demographic groups and other conditions highlights needs for further research.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https://doi.org/10.3390/s21227665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338400" y="2468050"/>
            <a:ext cx="84360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Multimodal Emotion Recognition Study by Luna-Jiménez et al.(2021)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354000" y="728038"/>
            <a:ext cx="8436000" cy="163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Emotion Recognition (SER) vital in Human-Computer Interaction. Research involves database analysis, feature extraction, and classification methods.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Utilizing Berlin Emotional Speech Database for analysis. Features include energy, pitch, LPCC, MFCC, LPCMCC; SVM-based classification.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Combining features boosts recognition accuracy. Best accuracy achieved with energy, pitch, LPCMCC (82.5%). Future focus on improved features and real-time applicability.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/>
          <p:nvPr/>
        </p:nvSpPr>
        <p:spPr>
          <a:xfrm>
            <a:off x="-1128662" y="-1336364"/>
            <a:ext cx="8177976" cy="8011009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28"/>
          <p:cNvSpPr txBox="1"/>
          <p:nvPr/>
        </p:nvSpPr>
        <p:spPr>
          <a:xfrm>
            <a:off x="225000" y="177900"/>
            <a:ext cx="8614500" cy="4464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SER Hierarchical Approach by Singh et al.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258750" y="687800"/>
            <a:ext cx="8547000" cy="173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paper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introduces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hierarchical deep learning-based approach for speech emotion recognition (SER)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 incorporates 33 acoustic features for audio-based SER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deep neural networks (DNNs) were utilized to process and classify emotions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Superiority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hierarchical approach by outperforming recent techniques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Achieves SER accuracies of 81.2%, 81.7%, and 74.5% on SAVEE, RAVDESS, and IEMOCAP datasets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https://doi.org/10.1016/j.knosys.2021.107316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225000" y="2615500"/>
            <a:ext cx="86145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Human Speech Emotion Recognition Using SVM Abdul-hadi et al. (2020)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225000" y="3134100"/>
            <a:ext cx="8614500" cy="163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paper, with SVM integrating facial expressions and speech signals to enhance emotion recognition,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includes employed preprocessed video data, extracting features via Histogram of Oriented Gradients (HOG) from facial images and speech signals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Result The SVM model demonstrated 85.72% accuracy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Future endeavors include exploring additional modalities, real-time implementation, addressing cultural differences, and extending applications beyond human-computer 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1037238" y="359598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45400" y="3603099"/>
            <a:ext cx="5061165" cy="1540281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9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228625" y="2370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459475" y="972700"/>
            <a:ext cx="5852700" cy="2630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detection process comprises a three-stage pipeline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 for signal analysis.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spectrogram extraction.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CNN Models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ResNet18, Inception_v3, GoogleNet.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Fuzzy Rank Assignment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Modified Gompertz function.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prediction scores.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/>
          <p:nvPr/>
        </p:nvSpPr>
        <p:spPr>
          <a:xfrm>
            <a:off x="0" y="1895270"/>
            <a:ext cx="3242325" cy="3248231"/>
          </a:xfrm>
          <a:custGeom>
            <a:rect b="b" l="l" r="r" t="t"/>
            <a:pathLst>
              <a:path extrusionOk="0" h="6496461" w="6484649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30"/>
          <p:cNvSpPr/>
          <p:nvPr/>
        </p:nvSpPr>
        <p:spPr>
          <a:xfrm>
            <a:off x="-793000" y="-140011"/>
            <a:ext cx="8177976" cy="5807982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30"/>
          <p:cNvSpPr txBox="1"/>
          <p:nvPr/>
        </p:nvSpPr>
        <p:spPr>
          <a:xfrm>
            <a:off x="244850" y="220375"/>
            <a:ext cx="1731000" cy="453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3351825" y="512075"/>
            <a:ext cx="4641300" cy="7182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Crowd Sourced Emotional Multimodal Actors Dataset (CREMA-D)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3351825" y="1230350"/>
            <a:ext cx="54225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 Dataset: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7,442 original clips from 91 actors.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Varied demographics: 48 male, 43 female, spanning ages 20-74, multiple races/ethnicities.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3351825" y="2194538"/>
            <a:ext cx="5273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Representation: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sentences expressing 6 emotions at 4 intensity levels.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Emotions: Anger, Disgust, Fear, Happy, Neutral, Sad.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3351825" y="2961800"/>
            <a:ext cx="54225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acoustic, linguistic, and audiovisual features.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 relevant information for emotion recognition.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Tools: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Python libraries (e.g., Matplotlib, Seaborn) for data visualization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https://doi.org/10.1109/TAFFC.2014.2336244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>
            <a:off x="1037238" y="359598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31"/>
          <p:cNvSpPr/>
          <p:nvPr/>
        </p:nvSpPr>
        <p:spPr>
          <a:xfrm>
            <a:off x="4283572" y="3287750"/>
            <a:ext cx="5229871" cy="1855760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31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77250" y="202450"/>
            <a:ext cx="1841700" cy="462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77250" y="762900"/>
            <a:ext cx="4683600" cy="680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Ryerson Audio-Visual Database of Emotional Speech and Song (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RAVDESS</a:t>
            </a: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333400" y="1401000"/>
            <a:ext cx="4036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Database: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emotional speech and song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stimuli.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Gender-balanced with 24 professional actors.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Emotional Intensity Levels: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expression produced at normal and strong intensity levels.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neutral expression available.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and Ratings: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7,356 recordings rated 10 times on emotional validity, intensity,genuineness.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Ratings provided by 247 individuals for reliability assessment.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https://doi.org/10.1371/journal.pone.0196391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/>
          <p:nvPr/>
        </p:nvSpPr>
        <p:spPr>
          <a:xfrm flipH="1" rot="10800000">
            <a:off x="-98295" y="1189783"/>
            <a:ext cx="3798488" cy="3754098"/>
          </a:xfrm>
          <a:custGeom>
            <a:rect b="b" l="l" r="r" t="t"/>
            <a:pathLst>
              <a:path extrusionOk="0" h="7508196" w="7596976">
                <a:moveTo>
                  <a:pt x="0" y="7508197"/>
                </a:moveTo>
                <a:lnTo>
                  <a:pt x="7596976" y="7508197"/>
                </a:lnTo>
                <a:lnTo>
                  <a:pt x="7596976" y="0"/>
                </a:lnTo>
                <a:lnTo>
                  <a:pt x="0" y="0"/>
                </a:lnTo>
                <a:lnTo>
                  <a:pt x="0" y="750819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32"/>
          <p:cNvSpPr txBox="1"/>
          <p:nvPr/>
        </p:nvSpPr>
        <p:spPr>
          <a:xfrm>
            <a:off x="4295225" y="467950"/>
            <a:ext cx="3677700" cy="6240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Surrey Audio-Visual Expressed Emotion (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</a:t>
            </a: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4295225" y="1132250"/>
            <a:ext cx="43659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male-only, providing high-quality audio recordings.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Recorded from four native English male speakers aged 27 to 31.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Emotions: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anger, disgust, fear, happiness, sadness, surprise, and neutral.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systems developed for audio, visual, and audio-visual modalities.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Speaker-independent recognition rates achieved: Audio-visual: 84%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http://kahlan.eps.surrey.ac.uk/savee/Database.html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222175" y="232250"/>
            <a:ext cx="1841700" cy="462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